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67" r:id="rId2"/>
    <p:sldId id="268" r:id="rId3"/>
    <p:sldId id="307" r:id="rId4"/>
    <p:sldId id="308" r:id="rId5"/>
    <p:sldId id="309" r:id="rId6"/>
    <p:sldId id="310" r:id="rId7"/>
    <p:sldId id="316" r:id="rId8"/>
    <p:sldId id="318" r:id="rId9"/>
    <p:sldId id="319" r:id="rId10"/>
    <p:sldId id="320" r:id="rId11"/>
    <p:sldId id="321" r:id="rId12"/>
    <p:sldId id="323" r:id="rId13"/>
    <p:sldId id="315" r:id="rId14"/>
    <p:sldId id="324" r:id="rId1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000000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5" autoAdjust="0"/>
    <p:restoredTop sz="94713" autoAdjust="0"/>
  </p:normalViewPr>
  <p:slideViewPr>
    <p:cSldViewPr>
      <p:cViewPr varScale="1">
        <p:scale>
          <a:sx n="101" d="100"/>
          <a:sy n="101" d="100"/>
        </p:scale>
        <p:origin x="27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5C2D4217-BF4A-4ED5-8124-8215D5F909DC}" type="datetimeFigureOut">
              <a:rPr lang="de-DE" smtClean="0"/>
              <a:pPr/>
              <a:t>05.02.2020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83F705EB-84CE-40D6-A959-6503AD60B5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96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2147" tIns="46074" rIns="92147" bIns="46074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6888"/>
          </a:xfrm>
          <a:prstGeom prst="rect">
            <a:avLst/>
          </a:prstGeom>
        </p:spPr>
        <p:txBody>
          <a:bodyPr vert="horz" lIns="92147" tIns="46074" rIns="92147" bIns="46074" rtlCol="0"/>
          <a:lstStyle>
            <a:lvl1pPr algn="r">
              <a:defRPr sz="1200" smtClean="0"/>
            </a:lvl1pPr>
          </a:lstStyle>
          <a:p>
            <a:pPr>
              <a:defRPr/>
            </a:pPr>
            <a:fld id="{0DE1F5CB-F4D9-45A7-80F6-FD97F8A3C32D}" type="datetimeFigureOut">
              <a:rPr lang="de-DE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7" tIns="46074" rIns="92147" bIns="4607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2147" tIns="46074" rIns="92147" bIns="46074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2147" tIns="46074" rIns="92147" bIns="4607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9" y="9428164"/>
            <a:ext cx="2944958" cy="496887"/>
          </a:xfrm>
          <a:prstGeom prst="rect">
            <a:avLst/>
          </a:prstGeom>
        </p:spPr>
        <p:txBody>
          <a:bodyPr vert="horz" lIns="92147" tIns="46074" rIns="92147" bIns="4607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5EF9378-7DA6-45FD-B9A6-A7B0105C98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927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115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>
                <a:solidFill>
                  <a:prstClr val="black"/>
                </a:solidFill>
              </a:rPr>
              <a:pPr/>
              <a:t>10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7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80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45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302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63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76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76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73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54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76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6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49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A41D5-2273-4D52-B990-A2CBB889C297}" type="slidenum">
              <a:rPr lang="de-DE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6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5A31-431B-48E5-A789-4CA16D377A0E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0194-091F-464E-BEBB-DB9EF6E142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1388-60E5-4D6F-96C8-6FC115742786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E6A23-8156-4214-B8CF-84586718BE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1B52-DC4C-440B-A728-B88D66DA1F8F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627E-64AD-4D45-845C-94C53453DF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65C5-4516-413D-8ECC-22E423F107CA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M. Löffler und T. E. Schulz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2D67-93FD-4D2E-9EE9-9B911EE746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FBF6E-ED74-48D7-80E9-C5DC756DA19A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00DB-2695-41E9-8212-B308D40CA4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C057-1C5E-4848-8E34-83539FCD297C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08DB-0AAF-4B8A-A4A2-2403E5F158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E38F-88CF-4E57-B7C1-921660AEC542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736B-92ED-4A5C-8B7D-3480368CDD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A5110-D135-435D-ADF7-BA17DE69A16B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40E1-D41B-448F-82D9-9DD0CB380B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4BF3-E337-4C8B-A085-893B2E93E079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7AFD-FB18-48CB-8EB6-DDAB42B803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99BD8-A843-4794-93B8-7A4DA33D8D93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DA9D-AAE1-47DA-97E0-DA403B20B0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591E3-CB4E-446F-9DCF-84DD01879DE1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54612-BAFF-4713-A452-34B19B7195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FAA7C-22D4-48FC-BC23-7761AB72C011}" type="datetime1">
              <a:rPr lang="de-DE" smtClean="0"/>
              <a:pPr>
                <a:defRPr/>
              </a:pPr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Eric Schulz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4451C6-857B-43EE-B774-DDB2289DAE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schulseelsorge@sds-wiesbaden.de" TargetMode="External"/><Relationship Id="rId3" Type="http://schemas.openxmlformats.org/officeDocument/2006/relationships/image" Target="../media/image1.emf"/><Relationship Id="rId7" Type="http://schemas.openxmlformats.org/officeDocument/2006/relationships/hyperlink" Target="mailto:a.hoffmann@sds.he.lo-net2.d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.schiradin@sds.he.lo-net2.de" TargetMode="External"/><Relationship Id="rId5" Type="http://schemas.openxmlformats.org/officeDocument/2006/relationships/hyperlink" Target="mailto:sprint@sds-wiesbaden.de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230299849.online.de/wp/bildungsangebote/berufsschule/industriekaufmann-frau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k-fremdsprachenzertifikat.la.hessen.de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emf"/><Relationship Id="rId7" Type="http://schemas.openxmlformats.org/officeDocument/2006/relationships/hyperlink" Target="mailto:hessencampus@vhs-wiesbaden.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nnect@wiesbaden.de" TargetMode="External"/><Relationship Id="rId5" Type="http://schemas.openxmlformats.org/officeDocument/2006/relationships/hyperlink" Target="mailto:quabb@fesko.org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49275"/>
            <a:ext cx="187166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2714612" y="3000372"/>
            <a:ext cx="4000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b="1" dirty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Mittwoch, 05.02.2020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>
                <a:latin typeface="+mn-lt"/>
              </a:rPr>
              <a:t> 15:00 Uhr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>
                <a:latin typeface="+mn-lt"/>
              </a:rPr>
              <a:t> Pausenhalle der SDS 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pic>
        <p:nvPicPr>
          <p:cNvPr id="15" name="Grafik 14" descr="Jahr_365 Tag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8612" y="3140968"/>
            <a:ext cx="285750" cy="304800"/>
          </a:xfrm>
          <a:prstGeom prst="rect">
            <a:avLst/>
          </a:prstGeom>
        </p:spPr>
      </p:pic>
      <p:pic>
        <p:nvPicPr>
          <p:cNvPr id="16" name="Grafik 15" descr="Zeit_Weck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8612" y="3573016"/>
            <a:ext cx="285750" cy="304800"/>
          </a:xfrm>
          <a:prstGeom prst="rect">
            <a:avLst/>
          </a:prstGeom>
        </p:spPr>
      </p:pic>
      <p:pic>
        <p:nvPicPr>
          <p:cNvPr id="17" name="Grafik 16" descr="Rau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38612" y="4005064"/>
            <a:ext cx="295275" cy="304800"/>
          </a:xfrm>
          <a:prstGeom prst="rect">
            <a:avLst/>
          </a:prstGeom>
        </p:spPr>
      </p:pic>
      <p:cxnSp>
        <p:nvCxnSpPr>
          <p:cNvPr id="12" name="Gerade Verbindung 11"/>
          <p:cNvCxnSpPr/>
          <p:nvPr/>
        </p:nvCxnSpPr>
        <p:spPr>
          <a:xfrm>
            <a:off x="1000100" y="2786058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2422515" y="1470025"/>
            <a:ext cx="5919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prstClr val="black"/>
                </a:solidFill>
                <a:latin typeface="Calibri"/>
              </a:rPr>
              <a:t>AusbilderInnen-Nachmittag 2020</a:t>
            </a:r>
          </a:p>
          <a:p>
            <a:pPr algn="ctr"/>
            <a:r>
              <a:rPr lang="de-DE" sz="3200" dirty="0">
                <a:solidFill>
                  <a:prstClr val="black"/>
                </a:solidFill>
                <a:latin typeface="Calibri"/>
              </a:rPr>
              <a:t>Fachbereich Industrie </a:t>
            </a:r>
            <a:endParaRPr lang="de-DE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Grafik 1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64FE96EC-B7DE-4127-947B-6F1583935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330222"/>
            <a:ext cx="4680520" cy="639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83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987951" y="191683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de-DE" b="1" dirty="0">
                <a:solidFill>
                  <a:prstClr val="black"/>
                </a:solidFill>
              </a:rPr>
              <a:t>Hilfen für Auszubildende</a:t>
            </a:r>
          </a:p>
        </p:txBody>
      </p:sp>
      <p:graphicFrame>
        <p:nvGraphicFramePr>
          <p:cNvPr id="16" name="Inhaltsplatzhalter 3">
            <a:extLst>
              <a:ext uri="{FF2B5EF4-FFF2-40B4-BE49-F238E27FC236}">
                <a16:creationId xmlns:a16="http://schemas.microsoft.com/office/drawing/2014/main" id="{2F6977A5-9054-4844-84FC-C71E10913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865544"/>
              </p:ext>
            </p:extLst>
          </p:nvPr>
        </p:nvGraphicFramePr>
        <p:xfrm>
          <a:off x="327204" y="2569837"/>
          <a:ext cx="8280919" cy="3557261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71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5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593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Stelle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Zielgruppe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Kontakt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21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</a:rPr>
                        <a:t>SPRINT</a:t>
                      </a:r>
                    </a:p>
                    <a:p>
                      <a:r>
                        <a:rPr lang="de-DE" sz="1400" dirty="0">
                          <a:latin typeface="+mn-lt"/>
                        </a:rPr>
                        <a:t>(Schulische Prävention</a:t>
                      </a:r>
                      <a:r>
                        <a:rPr lang="de-DE" sz="1400" baseline="0" dirty="0">
                          <a:latin typeface="+mn-lt"/>
                        </a:rPr>
                        <a:t> und Intervention)</a:t>
                      </a:r>
                      <a:endParaRPr lang="de-DE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SPRINT-Akutsprechstunde</a:t>
                      </a: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Gesprächs- und Beratungsangebot</a:t>
                      </a: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Mediation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Schülerinnen und Schüler der SDS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+mn-lt"/>
                        <a:hlinkClick r:id="rId5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sprint@sds-wiesbaden.de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</a:rPr>
                        <a:t>SV Vertrauenslehrer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</a:rPr>
                        <a:t>Jennifer Schiradin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</a:rPr>
                        <a:t>André Hoffmann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Microsoft Sans Serif" panose="020B0604020202020204" pitchFamily="34" charset="0"/>
                        </a:rPr>
                        <a:t>Schulische Probleme</a:t>
                      </a: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cs typeface="Microsoft Sans Serif" panose="020B0604020202020204" pitchFamily="34" charset="0"/>
                        </a:rPr>
                        <a:t>Schülerinnen und Schüler der SDS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hlinkClick r:id="rId6"/>
                      </a:endParaRP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j.schiradin@sds.he.lo-net2.de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DE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+mn-lt"/>
                          <a:hlinkClick r:id="rId7"/>
                        </a:rPr>
                        <a:t>a.hoffmann@sds.he.lo-net2.de</a:t>
                      </a:r>
                      <a:endParaRPr lang="de-DE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DE" sz="1400" dirty="0">
                        <a:solidFill>
                          <a:schemeClr val="tx1"/>
                        </a:solidFill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188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</a:rPr>
                        <a:t>Schulseelsorge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Vertrauliche Gespräche über persönliche Probleme aller Art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Schülerinnen und Schüler der SDS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+mn-lt"/>
                          <a:hlinkClick r:id="rId8"/>
                        </a:rPr>
                        <a:t>schulseelsorge@sds-wiesbaden.de</a:t>
                      </a:r>
                      <a:endParaRPr lang="de-DE" sz="1400" dirty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95F56F4C-41DB-4550-AD1B-0CEF539CF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93" y="2012593"/>
            <a:ext cx="8496943" cy="503654"/>
          </a:xfr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de-DE" sz="1600" dirty="0">
                <a:latin typeface="Rockwell Extra Bold" panose="02060903040505020403" pitchFamily="18" charset="0"/>
              </a:rPr>
              <a:t>Wer hilft an der Schulze-Delitzsch-Schule ?</a:t>
            </a:r>
          </a:p>
        </p:txBody>
      </p:sp>
    </p:spTree>
    <p:extLst>
      <p:ext uri="{BB962C8B-B14F-4D97-AF65-F5344CB8AC3E}">
        <p14:creationId xmlns:p14="http://schemas.microsoft.com/office/powerpoint/2010/main" val="386469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95339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de-DE" b="1" dirty="0">
                <a:solidFill>
                  <a:prstClr val="black"/>
                </a:solidFill>
              </a:rPr>
              <a:t>Fachbereich Industrie Schulhomepage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2E50BD0-BD51-45A0-9490-690E47A89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009820"/>
            <a:ext cx="6992565" cy="36897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 algn="ctr">
              <a:buNone/>
            </a:pPr>
            <a:r>
              <a:rPr lang="de-DE" sz="1800" b="1" dirty="0">
                <a:hlinkClick r:id="rId5"/>
              </a:rPr>
              <a:t>Homepage Fachbereich Industrie</a:t>
            </a:r>
            <a:endParaRPr lang="de-DE" sz="1800" dirty="0"/>
          </a:p>
          <a:p>
            <a:pPr marL="0" indent="0">
              <a:buNone/>
            </a:pP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1178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de-DE" b="1" dirty="0"/>
              <a:t>Verschiedenes</a:t>
            </a:r>
          </a:p>
        </p:txBody>
      </p:sp>
    </p:spTree>
    <p:extLst>
      <p:ext uri="{BB962C8B-B14F-4D97-AF65-F5344CB8AC3E}">
        <p14:creationId xmlns:p14="http://schemas.microsoft.com/office/powerpoint/2010/main" val="192905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de-DE" b="1" dirty="0"/>
              <a:t>Persönliche Gespräche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B4AAE67F-0EC8-448F-954B-0DAF3B7A3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27195"/>
              </p:ext>
            </p:extLst>
          </p:nvPr>
        </p:nvGraphicFramePr>
        <p:xfrm>
          <a:off x="1035818" y="1977420"/>
          <a:ext cx="7424614" cy="4358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722">
                  <a:extLst>
                    <a:ext uri="{9D8B030D-6E8A-4147-A177-3AD203B41FA5}">
                      <a16:colId xmlns:a16="http://schemas.microsoft.com/office/drawing/2014/main" val="3970098223"/>
                    </a:ext>
                  </a:extLst>
                </a:gridCol>
                <a:gridCol w="5377892">
                  <a:extLst>
                    <a:ext uri="{9D8B030D-6E8A-4147-A177-3AD203B41FA5}">
                      <a16:colId xmlns:a16="http://schemas.microsoft.com/office/drawing/2014/main" val="1618039730"/>
                    </a:ext>
                  </a:extLst>
                </a:gridCol>
              </a:tblGrid>
              <a:tr h="424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Raumzuteilung</a:t>
                      </a:r>
                      <a:endParaRPr lang="de-D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436862"/>
                  </a:ext>
                </a:extLst>
              </a:tr>
              <a:tr h="424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B030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Breitsch/Schuster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203322292"/>
                  </a:ext>
                </a:extLst>
              </a:tr>
              <a:tr h="424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B031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Löffler/Binger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3054435989"/>
                  </a:ext>
                </a:extLst>
              </a:tr>
              <a:tr h="424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B107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Schulz/Otte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3667114820"/>
                  </a:ext>
                </a:extLst>
              </a:tr>
              <a:tr h="424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B108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 dirty="0">
                          <a:effectLst/>
                        </a:rPr>
                        <a:t>Dupont/Jung</a:t>
                      </a:r>
                      <a:endParaRPr lang="de-D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381516802"/>
                  </a:ext>
                </a:extLst>
              </a:tr>
              <a:tr h="424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B109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Haberkorn/Werner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1374817541"/>
                  </a:ext>
                </a:extLst>
              </a:tr>
              <a:tr h="4240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>
                          <a:effectLst/>
                        </a:rPr>
                        <a:t>B110</a:t>
                      </a:r>
                      <a:endParaRPr lang="de-D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Scharnbacher</a:t>
                      </a:r>
                      <a:r>
                        <a:rPr lang="de-DE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/Ulrich</a:t>
                      </a:r>
                      <a:endParaRPr lang="de-D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2782504586"/>
                  </a:ext>
                </a:extLst>
              </a:tr>
              <a:tr h="867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000" dirty="0">
                          <a:effectLst/>
                        </a:rPr>
                        <a:t>Pausenhalle</a:t>
                      </a:r>
                      <a:endParaRPr lang="de-DE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72" marR="4587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753225" algn="l"/>
                        </a:tabLst>
                      </a:pPr>
                      <a:r>
                        <a:rPr lang="de-DE" sz="3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Colombel</a:t>
                      </a:r>
                      <a:endParaRPr lang="de-DE" sz="3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872" marR="45872" marT="0" marB="0"/>
                </a:tc>
                <a:extLst>
                  <a:ext uri="{0D108BD9-81ED-4DB2-BD59-A6C34878D82A}">
                    <a16:rowId xmlns:a16="http://schemas.microsoft.com/office/drawing/2014/main" val="392417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18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964513" y="2143116"/>
            <a:ext cx="5214974" cy="41242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Begrüßung und Vorstellung der </a:t>
            </a:r>
            <a:r>
              <a:rPr lang="de-DE" dirty="0" err="1">
                <a:latin typeface="+mn-lt"/>
              </a:rPr>
              <a:t>KollegInnen</a:t>
            </a:r>
            <a:endParaRPr lang="de-DE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Ausbildungssituation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Zeitliche Struktur Berufsbezogener Unterricht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Umgang mit Fehlzeiten und Beurlaubung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Zusatzangebote 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Hilfen für Auszubildende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Fachbereich Industrie Schulhomepage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Verschiedenes</a:t>
            </a:r>
          </a:p>
          <a:p>
            <a:pPr marL="514350" indent="-514350" algn="just">
              <a:buFont typeface="+mj-lt"/>
              <a:buAutoNum type="arabicPeriod"/>
            </a:pPr>
            <a:endParaRPr lang="de-DE" sz="800" dirty="0"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de-DE" dirty="0">
                <a:latin typeface="+mn-lt"/>
              </a:rPr>
              <a:t>Persönliche Gespräche</a:t>
            </a:r>
          </a:p>
          <a:p>
            <a:pPr marL="514350" indent="-514350" algn="just">
              <a:buFont typeface="+mj-lt"/>
              <a:buAutoNum type="arabicPeriod"/>
            </a:pPr>
            <a:endParaRPr lang="de-DE" dirty="0">
              <a:latin typeface="+mn-lt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678893" y="128586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Tagesordnungspunkte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/>
              <a:t>Begrüßung und Vorstellung der </a:t>
            </a:r>
            <a:r>
              <a:rPr lang="de-DE" b="1" dirty="0" err="1"/>
              <a:t>KollegInnen</a:t>
            </a:r>
            <a:endParaRPr lang="de-DE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de-DE" b="1" dirty="0"/>
              <a:t>Ausbildungssituation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616" y="2081226"/>
            <a:ext cx="6847019" cy="411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0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75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de-DE" b="1" dirty="0"/>
              <a:t>Zeitliche Struktur Berufsbezogener Unterricht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/>
          <a:srcRect r="9233" b="2830"/>
          <a:stretch/>
        </p:blipFill>
        <p:spPr>
          <a:xfrm>
            <a:off x="1123405" y="2075884"/>
            <a:ext cx="6904979" cy="423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de-DE" b="1" dirty="0"/>
              <a:t>Umgang mit Fehlzeiten und Beurlaubung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48949" y="2065446"/>
            <a:ext cx="7650981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+mn-lt"/>
              </a:rPr>
              <a:t>Vorlagefrist:</a:t>
            </a:r>
          </a:p>
          <a:p>
            <a:endParaRPr lang="de-DE" sz="800" dirty="0">
              <a:solidFill>
                <a:srgbClr val="FF0000"/>
              </a:solidFill>
              <a:latin typeface="+mn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Unverzüglich (Entschuldigungen), spätestens am 3. BS-Tag seit Beginn der Fehlzeit (AU)</a:t>
            </a:r>
          </a:p>
          <a:p>
            <a:endParaRPr lang="de-DE" sz="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+mn-lt"/>
              </a:rPr>
              <a:t>Abgabe:</a:t>
            </a:r>
          </a:p>
          <a:p>
            <a:endParaRPr lang="de-DE" sz="800" dirty="0">
              <a:latin typeface="+mn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Persönlich dem/der </a:t>
            </a:r>
            <a:r>
              <a:rPr lang="de-DE" sz="1500" dirty="0" err="1">
                <a:latin typeface="+mn-lt"/>
              </a:rPr>
              <a:t>KlassenlehrerIn</a:t>
            </a:r>
            <a:r>
              <a:rPr lang="de-DE" sz="1500" dirty="0">
                <a:latin typeface="+mn-lt"/>
              </a:rPr>
              <a:t>,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Per Post oder Fax an die Schule unter Angabe der Klassenbezeichnung und des Namens des/der </a:t>
            </a:r>
            <a:r>
              <a:rPr lang="de-DE" sz="1500" dirty="0" err="1">
                <a:latin typeface="+mn-lt"/>
              </a:rPr>
              <a:t>KlassenlehrerIn</a:t>
            </a:r>
            <a:endParaRPr lang="de-DE" sz="1500" dirty="0">
              <a:latin typeface="+mn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Per E-Mail an den/die </a:t>
            </a:r>
            <a:r>
              <a:rPr lang="de-DE" sz="1500" dirty="0" err="1">
                <a:latin typeface="+mn-lt"/>
              </a:rPr>
              <a:t>KlassenlehrerIn</a:t>
            </a:r>
            <a:endParaRPr lang="de-DE" sz="1500" dirty="0">
              <a:latin typeface="+mn-lt"/>
            </a:endParaRPr>
          </a:p>
          <a:p>
            <a:endParaRPr lang="de-DE" sz="16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+mn-lt"/>
              </a:rPr>
              <a:t>Arten:</a:t>
            </a:r>
          </a:p>
          <a:p>
            <a:endParaRPr lang="de-DE" sz="800" b="1" dirty="0">
              <a:latin typeface="+mn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Schreiben des Ausbildungsbetriebs oder eigenes Schreiben des/der Auszubildenden mit Stempel und Unterschrift des Ausbildungsbetriebs bei Fehlzeiten von </a:t>
            </a:r>
            <a:r>
              <a:rPr lang="de-DE" sz="1500" u="sng" dirty="0">
                <a:latin typeface="+mn-lt"/>
              </a:rPr>
              <a:t>maximal 2 aufeinander folgenden BS-Tagen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Ärztliche Bescheinigung (Arbeitsunfähigkeitsbescheinigung) bei Fehlzeiten </a:t>
            </a:r>
            <a:r>
              <a:rPr lang="de-DE" sz="1500" u="sng" dirty="0">
                <a:latin typeface="+mn-lt"/>
              </a:rPr>
              <a:t>von mindestens 3 aufeinander folgenden BS-Tagen</a:t>
            </a:r>
            <a:r>
              <a:rPr lang="de-DE" sz="1500" dirty="0">
                <a:latin typeface="+mn-lt"/>
              </a:rPr>
              <a:t>, beim Fehlen bei angekündigten Leistungskontrollen oder bei häufigen Fehlzeiten (in begründeten Fällen)</a:t>
            </a:r>
          </a:p>
        </p:txBody>
      </p:sp>
    </p:spTree>
    <p:extLst>
      <p:ext uri="{BB962C8B-B14F-4D97-AF65-F5344CB8AC3E}">
        <p14:creationId xmlns:p14="http://schemas.microsoft.com/office/powerpoint/2010/main" val="382199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de-DE" b="1" dirty="0"/>
              <a:t>Umgang mit Fehlzeiten und Beurlaubung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59091" y="2042363"/>
            <a:ext cx="76509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+mn-lt"/>
              </a:rPr>
              <a:t>Beantragung von Beurlaubungen:</a:t>
            </a:r>
          </a:p>
          <a:p>
            <a:endParaRPr lang="de-DE" sz="800" dirty="0">
              <a:latin typeface="+mn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schriftlicher Antrag vorab an </a:t>
            </a:r>
            <a:r>
              <a:rPr lang="de-DE" sz="1500" dirty="0" err="1">
                <a:latin typeface="+mn-lt"/>
              </a:rPr>
              <a:t>KlassenlehrerIn</a:t>
            </a:r>
            <a:r>
              <a:rPr lang="de-DE" sz="1500" dirty="0">
                <a:latin typeface="+mn-lt"/>
              </a:rPr>
              <a:t> mit Stempel und Unterschrift des Ausbildungsbetriebs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Nachträglich qualifizierte Bestätigung/Nachweis an </a:t>
            </a:r>
            <a:r>
              <a:rPr lang="de-DE" sz="1500" dirty="0" err="1">
                <a:latin typeface="+mn-lt"/>
              </a:rPr>
              <a:t>KlassenlehrerIn</a:t>
            </a:r>
            <a:r>
              <a:rPr lang="de-DE" sz="1500" dirty="0">
                <a:latin typeface="+mn-lt"/>
              </a:rPr>
              <a:t> (aus privaten Gründen)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aus </a:t>
            </a:r>
            <a:r>
              <a:rPr lang="de-DE" sz="1500" u="sng" dirty="0">
                <a:latin typeface="+mn-lt"/>
              </a:rPr>
              <a:t>zwingend</a:t>
            </a:r>
            <a:r>
              <a:rPr lang="de-DE" sz="1500" dirty="0">
                <a:latin typeface="+mn-lt"/>
              </a:rPr>
              <a:t> betrieblichen Gründen können die Auszubildenden maximal 2 BS-Tage im Schuljahr vom/von der </a:t>
            </a:r>
            <a:r>
              <a:rPr lang="de-DE" sz="1500" dirty="0" err="1">
                <a:latin typeface="+mn-lt"/>
              </a:rPr>
              <a:t>KlassenlehrerIn</a:t>
            </a:r>
            <a:r>
              <a:rPr lang="de-DE" sz="1500" dirty="0">
                <a:latin typeface="+mn-lt"/>
              </a:rPr>
              <a:t> beurlaubt werden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endParaRPr lang="de-DE" sz="1400" dirty="0">
              <a:latin typeface="+mn-lt"/>
            </a:endParaRPr>
          </a:p>
          <a:p>
            <a:endParaRPr lang="de-DE" sz="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+mn-lt"/>
              </a:rPr>
              <a:t>Folgen von unentschuldigten Fehlzeiten:</a:t>
            </a:r>
          </a:p>
          <a:p>
            <a:endParaRPr lang="de-DE" sz="800" dirty="0">
              <a:latin typeface="+mn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Unentschuldigte Verspätungszeiten, die addiert mindestens eine Unterrichtsstunde ergeben, können zu den unentschuldigten Unterrichtsstunden hinzugezählt werden,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Bei mehr als fünf unentschuldigten Verspätungen im Halbjahr wird die Bemerkung „Herr/ Frau XY erscheint häufig verspätet.“ ins Zeugnis aufgenommen,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500" dirty="0">
                <a:latin typeface="+mn-lt"/>
              </a:rPr>
              <a:t>Bewertung der Leistung mit „ungenügend“ (Note 6) bei angekündigten Leistungskontrollen und in der Mitarbeit (sonstige Leistung)</a:t>
            </a:r>
          </a:p>
          <a:p>
            <a:pPr lvl="1"/>
            <a:endParaRPr lang="de-DE" sz="15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18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035819" y="192880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de-DE" b="1" dirty="0">
                <a:solidFill>
                  <a:prstClr val="black"/>
                </a:solidFill>
              </a:rPr>
              <a:t>Zusatzangebote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E689F9-C475-4ABE-BC62-911D73168C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2909" y="2348880"/>
            <a:ext cx="1105272" cy="1108861"/>
          </a:xfrm>
          <a:prstGeom prst="rect">
            <a:avLst/>
          </a:prstGeom>
        </p:spPr>
      </p:pic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33114D65-F3A3-470F-A8E7-3C8A5B011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009820"/>
            <a:ext cx="6992565" cy="36897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600" b="1" dirty="0"/>
              <a:t>KMK Fremdsprachenzertifikat</a:t>
            </a:r>
            <a:endParaRPr lang="de-DE" sz="1600" dirty="0"/>
          </a:p>
          <a:p>
            <a:pPr marL="0" indent="0">
              <a:buNone/>
            </a:pPr>
            <a:endParaRPr lang="de-DE" sz="800" dirty="0"/>
          </a:p>
          <a:p>
            <a:r>
              <a:rPr lang="de-DE" sz="1500" dirty="0"/>
              <a:t>SDS ist Prüfungsschule, Prüfung jährlich im Februar  </a:t>
            </a:r>
          </a:p>
          <a:p>
            <a:r>
              <a:rPr lang="de-DE" sz="1500" dirty="0"/>
              <a:t>Vorbereitung zum Teil im Englischunterricht </a:t>
            </a:r>
          </a:p>
          <a:p>
            <a:r>
              <a:rPr lang="de-DE" sz="1500" dirty="0"/>
              <a:t>Stufe B1 (Threshold) 45 €/90 Min., Stufe B2 (Vantage) 60 €/120 Min.</a:t>
            </a:r>
          </a:p>
          <a:p>
            <a:r>
              <a:rPr lang="de-DE" sz="1500" dirty="0"/>
              <a:t>Inhalte berufsbezogen: Hören, Lesen, Schreiben, Mediation, Interaktion</a:t>
            </a:r>
          </a:p>
          <a:p>
            <a:r>
              <a:rPr lang="de-DE" sz="1500" dirty="0">
                <a:hlinkClick r:id="rId6"/>
              </a:rPr>
              <a:t>www.kmk-fremdsprachenzertifikat.la.hessen.de</a:t>
            </a:r>
            <a:endParaRPr lang="de-DE" sz="15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sz="1600" b="1" dirty="0"/>
              <a:t>Prüfungsvorbereitungskurs SDS – Fr. Lange-Schächer (AP Sommer 2020)</a:t>
            </a:r>
          </a:p>
          <a:p>
            <a:r>
              <a:rPr lang="de-DE" sz="1600" dirty="0"/>
              <a:t>Mind. 5 Teilnehmer</a:t>
            </a:r>
          </a:p>
          <a:p>
            <a:r>
              <a:rPr lang="de-DE" sz="1600" dirty="0"/>
              <a:t>4 Samstage ca. 10:00 – 13:00 Uhr</a:t>
            </a:r>
          </a:p>
          <a:p>
            <a:r>
              <a:rPr lang="de-DE" sz="1600" dirty="0"/>
              <a:t>Kosten: 80 € </a:t>
            </a:r>
            <a:r>
              <a:rPr lang="de-DE" sz="1600" dirty="0">
                <a:sym typeface="Wingdings" panose="05000000000000000000" pitchFamily="2" charset="2"/>
              </a:rPr>
              <a:t> Spende für den Förderverein der SDS</a:t>
            </a:r>
          </a:p>
          <a:p>
            <a:r>
              <a:rPr lang="de-DE" sz="1600" dirty="0">
                <a:sym typeface="Wingdings" panose="05000000000000000000" pitchFamily="2" charset="2"/>
              </a:rPr>
              <a:t>Zusammenfassungen und Vertiefungen in den Lernfeldern</a:t>
            </a:r>
          </a:p>
          <a:p>
            <a:r>
              <a:rPr lang="de-DE" sz="1600" dirty="0">
                <a:sym typeface="Wingdings" panose="05000000000000000000" pitchFamily="2" charset="2"/>
              </a:rPr>
              <a:t>Zielgerichtetes Prüfungstraining schriftliche Abschlussprüfung</a:t>
            </a:r>
          </a:p>
          <a:p>
            <a:r>
              <a:rPr lang="de-DE" sz="1600" dirty="0">
                <a:sym typeface="Wingdings" panose="05000000000000000000" pitchFamily="2" charset="2"/>
              </a:rPr>
              <a:t>Simulation mündliche Prüfung (eine Sitzung)</a:t>
            </a:r>
            <a:endParaRPr lang="de-DE" sz="1600" dirty="0"/>
          </a:p>
          <a:p>
            <a:pPr marL="0" indent="0">
              <a:buNone/>
            </a:pP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08656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Grafik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09320"/>
            <a:ext cx="8175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sds_sw_n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1547338" cy="152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B2D67-93FD-4D2E-9EE9-9B911EE746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987951" y="1916832"/>
            <a:ext cx="7072362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82373" y="714356"/>
            <a:ext cx="554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de-DE" b="1" dirty="0">
                <a:solidFill>
                  <a:prstClr val="black"/>
                </a:solidFill>
              </a:rPr>
              <a:t>Hilfen für Auszubildende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5F56F4C-41DB-4550-AD1B-0CEF539CF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93" y="2012593"/>
            <a:ext cx="8496943" cy="503654"/>
          </a:xfr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de-DE" sz="1600" dirty="0">
                <a:latin typeface="Rockwell Extra Bold" panose="02060903040505020403" pitchFamily="18" charset="0"/>
              </a:rPr>
              <a:t>Wer hilft im Berufsschulzentrum ?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2362753-F8DC-4ACC-A79A-A0C8E9712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39796"/>
              </p:ext>
            </p:extLst>
          </p:nvPr>
        </p:nvGraphicFramePr>
        <p:xfrm>
          <a:off x="312393" y="2542575"/>
          <a:ext cx="8392608" cy="3494915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19485">
                  <a:extLst>
                    <a:ext uri="{9D8B030D-6E8A-4147-A177-3AD203B41FA5}">
                      <a16:colId xmlns:a16="http://schemas.microsoft.com/office/drawing/2014/main" val="1113048437"/>
                    </a:ext>
                  </a:extLst>
                </a:gridCol>
                <a:gridCol w="2422880">
                  <a:extLst>
                    <a:ext uri="{9D8B030D-6E8A-4147-A177-3AD203B41FA5}">
                      <a16:colId xmlns:a16="http://schemas.microsoft.com/office/drawing/2014/main" val="1234014270"/>
                    </a:ext>
                  </a:extLst>
                </a:gridCol>
                <a:gridCol w="1971182">
                  <a:extLst>
                    <a:ext uri="{9D8B030D-6E8A-4147-A177-3AD203B41FA5}">
                      <a16:colId xmlns:a16="http://schemas.microsoft.com/office/drawing/2014/main" val="2927522592"/>
                    </a:ext>
                  </a:extLst>
                </a:gridCol>
                <a:gridCol w="2479061">
                  <a:extLst>
                    <a:ext uri="{9D8B030D-6E8A-4147-A177-3AD203B41FA5}">
                      <a16:colId xmlns:a16="http://schemas.microsoft.com/office/drawing/2014/main" val="278933756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Stelle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Thema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Zielgruppe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Kontakt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74941"/>
                  </a:ext>
                </a:extLst>
              </a:tr>
              <a:tr h="952314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Begleitung bei Problemen im Betrieb, in der Schule und im privaten Bereich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Auszubildende in dualer Ausbildung (</a:t>
                      </a:r>
                      <a:r>
                        <a:rPr lang="de-DE" sz="14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ungefördert</a:t>
                      </a:r>
                      <a:r>
                        <a:rPr lang="de-DE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), Eltern, Lehrkräfte, Betriebe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Kerschensteiner, Raum A 119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Welfenstr. 10, 65189 WI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0611-45097793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  <a:hlinkClick r:id="rId5"/>
                        </a:rPr>
                        <a:t>quabb@fresko.org</a:t>
                      </a: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84961"/>
                  </a:ext>
                </a:extLst>
              </a:tr>
              <a:tr h="952314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offenes Beratungsangebot mit Weitervermittlung</a:t>
                      </a:r>
                      <a:r>
                        <a:rPr lang="de-DE" sz="1400" baseline="0" dirty="0">
                          <a:latin typeface="+mn-lt"/>
                          <a:cs typeface="Microsoft Sans Serif" panose="020B0604020202020204" pitchFamily="34" charset="0"/>
                        </a:rPr>
                        <a:t> an passende Beratungsstellen</a:t>
                      </a: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alle</a:t>
                      </a:r>
                      <a:r>
                        <a:rPr lang="de-DE" sz="1400" baseline="0" dirty="0">
                          <a:latin typeface="+mn-lt"/>
                          <a:cs typeface="Microsoft Sans Serif" panose="020B0604020202020204" pitchFamily="34" charset="0"/>
                        </a:rPr>
                        <a:t> Schüler/-innen im Berufsschulzentrum, Lehrkräfte, Eltern</a:t>
                      </a: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Innenhof SDS</a:t>
                      </a: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Welfenstr. 13, 65189 WI</a:t>
                      </a: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0157-36394311</a:t>
                      </a: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  <a:hlinkClick r:id="rId6"/>
                        </a:rPr>
                        <a:t>connect@wiesbaden.de</a:t>
                      </a: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945326"/>
                  </a:ext>
                </a:extLst>
              </a:tr>
              <a:tr h="96073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Bildungsberatung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</a:rPr>
                        <a:t>alle Schüler/-innen</a:t>
                      </a:r>
                      <a:r>
                        <a:rPr lang="de-DE" sz="1400" baseline="0" dirty="0">
                          <a:latin typeface="+mn-lt"/>
                          <a:cs typeface="Microsoft Sans Serif" panose="020B0604020202020204" pitchFamily="34" charset="0"/>
                        </a:rPr>
                        <a:t> im Berufsschulzentrum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Innenhof SDS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Microsoft Sans Serif" panose="020B0604020202020204" pitchFamily="34" charset="0"/>
                        </a:rPr>
                        <a:t>Welfenstr. 13, 65189 WI</a:t>
                      </a: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  <a:p>
                      <a:r>
                        <a:rPr lang="de-DE" sz="1400" b="0" dirty="0">
                          <a:latin typeface="+mn-lt"/>
                          <a:cs typeface="Microsoft Sans Serif" panose="020B0604020202020204" pitchFamily="34" charset="0"/>
                        </a:rPr>
                        <a:t>0611-44566940</a:t>
                      </a:r>
                    </a:p>
                    <a:p>
                      <a:r>
                        <a:rPr lang="de-DE" sz="1400" dirty="0">
                          <a:latin typeface="+mn-lt"/>
                          <a:cs typeface="Microsoft Sans Serif" panose="020B0604020202020204" pitchFamily="34" charset="0"/>
                          <a:hlinkClick r:id="rId7"/>
                        </a:rPr>
                        <a:t>hessencampus@vhs-wiesbaden.de</a:t>
                      </a:r>
                      <a:endParaRPr lang="de-DE" sz="1400" dirty="0">
                        <a:latin typeface="+mn-lt"/>
                        <a:cs typeface="Microsoft Sans Serif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832694"/>
                  </a:ext>
                </a:extLst>
              </a:tr>
            </a:tbl>
          </a:graphicData>
        </a:graphic>
      </p:graphicFrame>
      <p:pic>
        <p:nvPicPr>
          <p:cNvPr id="11" name="Picture 3" descr="C:\Users\sa5101\AppData\Local\Microsoft\Windows\Temporary Internet Files\Content.Outlook\8N0QCDGK\Logo QuABB_Blau_300dpi.jpg">
            <a:extLst>
              <a:ext uri="{FF2B5EF4-FFF2-40B4-BE49-F238E27FC236}">
                <a16:creationId xmlns:a16="http://schemas.microsoft.com/office/drawing/2014/main" id="{1C029FF3-C59C-4733-8C8C-40202D90B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2" y="3097766"/>
            <a:ext cx="1433965" cy="73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F7E3A5D-0C3B-4641-A0DA-34C17D81093E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" y="4170590"/>
            <a:ext cx="1390896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91865B69-315F-4DF6-99D1-AF2D4FDD5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" y="5229200"/>
            <a:ext cx="1382316" cy="39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9791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650</Words>
  <Application>Microsoft Office PowerPoint</Application>
  <PresentationFormat>Bildschirmpräsentation (4:3)</PresentationFormat>
  <Paragraphs>176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Microsoft Sans Serif</vt:lpstr>
      <vt:lpstr>Rockwell Extra Bold</vt:lpstr>
      <vt:lpstr>Symbol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Wer hilft im Berufsschulzentrum ?</vt:lpstr>
      <vt:lpstr>PowerPoint-Präsentation</vt:lpstr>
      <vt:lpstr>Wer hilft an der Schulze-Delitzsch-Schule ?</vt:lpstr>
      <vt:lpstr>PowerPoint-Präsentation</vt:lpstr>
      <vt:lpstr>PowerPoint-Präsentation</vt:lpstr>
      <vt:lpstr>PowerPoint-Präsentation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tt</dc:creator>
  <cp:lastModifiedBy>Thorsten Eric Schulz</cp:lastModifiedBy>
  <cp:revision>376</cp:revision>
  <dcterms:created xsi:type="dcterms:W3CDTF">2008-11-20T15:59:23Z</dcterms:created>
  <dcterms:modified xsi:type="dcterms:W3CDTF">2020-02-05T11:38:10Z</dcterms:modified>
</cp:coreProperties>
</file>